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360" r:id="rId5"/>
    <p:sldId id="362" r:id="rId6"/>
    <p:sldId id="377" r:id="rId7"/>
    <p:sldId id="368" r:id="rId8"/>
    <p:sldId id="369" r:id="rId9"/>
    <p:sldId id="326" r:id="rId10"/>
    <p:sldId id="381" r:id="rId11"/>
    <p:sldId id="371" r:id="rId12"/>
    <p:sldId id="372" r:id="rId13"/>
    <p:sldId id="380" r:id="rId14"/>
    <p:sldId id="373" r:id="rId15"/>
    <p:sldId id="3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95121-C71F-4F68-BAEA-F9EFBDA4E344}" v="235" dt="2023-08-31T09:57:12.515"/>
    <p1510:client id="{248C916F-43E5-4006-964E-43BE09515822}" vWet="4" dt="2023-08-31T06:48:10.055"/>
    <p1510:client id="{98657731-CA09-477A-8FAD-4110CC11BC5D}" v="481" dt="2023-08-31T07:12:07.764"/>
    <p1510:client id="{F1D0E620-49AF-4DCB-BE40-FD8AFC074F3B}" v="1" dt="2023-08-31T04:57:51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016A4-7A7F-4F92-9379-E5D9191A5A7C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EA0A2AA-2D37-414E-B81C-88C837406203}">
      <dgm:prSet phldrT="[Text]" phldr="0"/>
      <dgm:spPr/>
      <dgm:t>
        <a:bodyPr/>
        <a:lstStyle/>
        <a:p>
          <a:pPr rtl="0"/>
          <a:r>
            <a:rPr lang="en-GB">
              <a:latin typeface="Meiryo"/>
            </a:rPr>
            <a:t>Revenue streams</a:t>
          </a:r>
          <a:endParaRPr lang="en-GB" b="0">
            <a:latin typeface="Meiryo"/>
            <a:ea typeface="Meiryo"/>
            <a:cs typeface="Arial"/>
          </a:endParaRPr>
        </a:p>
      </dgm:t>
    </dgm:pt>
    <dgm:pt modelId="{4F53BA76-9B53-4FD7-8594-1FFBE2AC8C3B}" type="parTrans" cxnId="{757C66F2-4F95-4229-BAD8-4CBDC386ADDD}">
      <dgm:prSet/>
      <dgm:spPr/>
      <dgm:t>
        <a:bodyPr/>
        <a:lstStyle/>
        <a:p>
          <a:endParaRPr lang="en-GB"/>
        </a:p>
      </dgm:t>
    </dgm:pt>
    <dgm:pt modelId="{3F562631-906A-40CF-A4D8-1740A01A86B7}" type="sibTrans" cxnId="{757C66F2-4F95-4229-BAD8-4CBDC386ADDD}">
      <dgm:prSet/>
      <dgm:spPr/>
      <dgm:t>
        <a:bodyPr/>
        <a:lstStyle/>
        <a:p>
          <a:endParaRPr lang="en-GB"/>
        </a:p>
      </dgm:t>
    </dgm:pt>
    <dgm:pt modelId="{DED30794-E6F8-4A21-A142-6605EE25FCAE}">
      <dgm:prSet phldrT="[Text]"/>
      <dgm:spPr/>
      <dgm:t>
        <a:bodyPr/>
        <a:lstStyle/>
        <a:p>
          <a:pPr rtl="0"/>
          <a:r>
            <a:rPr lang="en-GB">
              <a:latin typeface="Meiryo"/>
            </a:rPr>
            <a:t>Local </a:t>
          </a:r>
          <a:r>
            <a:rPr lang="en-GB" b="1">
              <a:latin typeface="Meiryo"/>
            </a:rPr>
            <a:t>Governments</a:t>
          </a:r>
          <a:endParaRPr lang="en-GB" b="1"/>
        </a:p>
      </dgm:t>
    </dgm:pt>
    <dgm:pt modelId="{43B293A4-FF9B-4D7D-8BF7-EE93765732CE}" type="parTrans" cxnId="{6D82E68B-0BF1-452B-85B4-E10FC0CDF77C}">
      <dgm:prSet/>
      <dgm:spPr/>
      <dgm:t>
        <a:bodyPr/>
        <a:lstStyle/>
        <a:p>
          <a:endParaRPr lang="en-GB"/>
        </a:p>
      </dgm:t>
    </dgm:pt>
    <dgm:pt modelId="{BC733AA1-AF86-4D6D-813E-FCF93FE74C21}" type="sibTrans" cxnId="{6D82E68B-0BF1-452B-85B4-E10FC0CDF77C}">
      <dgm:prSet/>
      <dgm:spPr/>
      <dgm:t>
        <a:bodyPr/>
        <a:lstStyle/>
        <a:p>
          <a:endParaRPr lang="en-GB"/>
        </a:p>
      </dgm:t>
    </dgm:pt>
    <dgm:pt modelId="{B6F9DC0F-3B60-4AEA-AB4D-37FBEE986E0F}">
      <dgm:prSet phldrT="[Text]"/>
      <dgm:spPr/>
      <dgm:t>
        <a:bodyPr/>
        <a:lstStyle/>
        <a:p>
          <a:pPr rtl="0"/>
          <a:r>
            <a:rPr lang="en-GB" b="1">
              <a:latin typeface="Meiryo"/>
            </a:rPr>
            <a:t>Retail </a:t>
          </a:r>
          <a:r>
            <a:rPr lang="en-GB">
              <a:latin typeface="Meiryo"/>
            </a:rPr>
            <a:t>and </a:t>
          </a:r>
          <a:r>
            <a:rPr lang="en-GB" b="1">
              <a:latin typeface="Meiryo"/>
            </a:rPr>
            <a:t>Hotel </a:t>
          </a:r>
          <a:r>
            <a:rPr lang="en-GB">
              <a:latin typeface="Meiryo"/>
            </a:rPr>
            <a:t>Chains</a:t>
          </a:r>
          <a:endParaRPr lang="en-GB"/>
        </a:p>
      </dgm:t>
    </dgm:pt>
    <dgm:pt modelId="{7FBDA666-AE71-4F4E-8F5E-26B9B1894714}" type="parTrans" cxnId="{F114CE6F-F14E-44BF-92F6-877828646F2B}">
      <dgm:prSet/>
      <dgm:spPr/>
      <dgm:t>
        <a:bodyPr/>
        <a:lstStyle/>
        <a:p>
          <a:endParaRPr lang="en-GB"/>
        </a:p>
      </dgm:t>
    </dgm:pt>
    <dgm:pt modelId="{172409E7-FA79-4062-B43A-21A51DCCB5B9}" type="sibTrans" cxnId="{F114CE6F-F14E-44BF-92F6-877828646F2B}">
      <dgm:prSet/>
      <dgm:spPr/>
      <dgm:t>
        <a:bodyPr/>
        <a:lstStyle/>
        <a:p>
          <a:endParaRPr lang="en-GB"/>
        </a:p>
      </dgm:t>
    </dgm:pt>
    <dgm:pt modelId="{493D74F5-1AF8-495B-B76C-943AC0159339}">
      <dgm:prSet phldrT="[Text]"/>
      <dgm:spPr/>
      <dgm:t>
        <a:bodyPr/>
        <a:lstStyle/>
        <a:p>
          <a:r>
            <a:rPr lang="en-GB">
              <a:latin typeface="Meiryo"/>
            </a:rPr>
            <a:t>Scalabilty</a:t>
          </a:r>
          <a:endParaRPr lang="en-GB"/>
        </a:p>
      </dgm:t>
    </dgm:pt>
    <dgm:pt modelId="{2AEC442C-2E1C-4A27-8ECE-D69BEC576407}" type="parTrans" cxnId="{8DC1C40E-C7B5-419C-9334-3F4C7210CFF4}">
      <dgm:prSet/>
      <dgm:spPr/>
      <dgm:t>
        <a:bodyPr/>
        <a:lstStyle/>
        <a:p>
          <a:endParaRPr lang="en-GB"/>
        </a:p>
      </dgm:t>
    </dgm:pt>
    <dgm:pt modelId="{541428CC-3D43-47DD-A5D1-095BC88F149E}" type="sibTrans" cxnId="{8DC1C40E-C7B5-419C-9334-3F4C7210CFF4}">
      <dgm:prSet/>
      <dgm:spPr/>
      <dgm:t>
        <a:bodyPr/>
        <a:lstStyle/>
        <a:p>
          <a:endParaRPr lang="en-GB"/>
        </a:p>
      </dgm:t>
    </dgm:pt>
    <dgm:pt modelId="{2C36389A-554A-4F0C-B1B2-60448B474970}">
      <dgm:prSet phldrT="[Text]"/>
      <dgm:spPr/>
      <dgm:t>
        <a:bodyPr/>
        <a:lstStyle/>
        <a:p>
          <a:pPr rtl="0"/>
          <a:r>
            <a:rPr lang="en-GB"/>
            <a:t>Resource-poor countries</a:t>
          </a:r>
        </a:p>
      </dgm:t>
    </dgm:pt>
    <dgm:pt modelId="{6CC07732-57BB-4931-A652-2E5A8DE6D9D9}" type="parTrans" cxnId="{544BDF88-1740-46F3-885B-4F3AFDD99C27}">
      <dgm:prSet/>
      <dgm:spPr/>
      <dgm:t>
        <a:bodyPr/>
        <a:lstStyle/>
        <a:p>
          <a:endParaRPr lang="en-GB"/>
        </a:p>
      </dgm:t>
    </dgm:pt>
    <dgm:pt modelId="{4F6B3EEB-A1F6-4F32-8B9D-6AA50960DEAB}" type="sibTrans" cxnId="{544BDF88-1740-46F3-885B-4F3AFDD99C27}">
      <dgm:prSet/>
      <dgm:spPr/>
      <dgm:t>
        <a:bodyPr/>
        <a:lstStyle/>
        <a:p>
          <a:endParaRPr lang="en-GB"/>
        </a:p>
      </dgm:t>
    </dgm:pt>
    <dgm:pt modelId="{905266B6-0CFC-48D9-9907-13EE9FEBE8E4}">
      <dgm:prSet phldrT="[Text]"/>
      <dgm:spPr/>
      <dgm:t>
        <a:bodyPr/>
        <a:lstStyle/>
        <a:p>
          <a:pPr rtl="0"/>
          <a:r>
            <a:rPr lang="en-GB"/>
            <a:t> Government-held strategic food reserves</a:t>
          </a:r>
        </a:p>
      </dgm:t>
    </dgm:pt>
    <dgm:pt modelId="{F1C3CA0E-AC00-4C85-A50A-941ABD0140ED}" type="parTrans" cxnId="{AB5037EB-04F4-4613-ABF8-B297B4E0F27E}">
      <dgm:prSet/>
      <dgm:spPr/>
      <dgm:t>
        <a:bodyPr/>
        <a:lstStyle/>
        <a:p>
          <a:endParaRPr lang="en-GB"/>
        </a:p>
      </dgm:t>
    </dgm:pt>
    <dgm:pt modelId="{D51B4683-9158-4B3E-821C-CD1BAE235D43}" type="sibTrans" cxnId="{AB5037EB-04F4-4613-ABF8-B297B4E0F27E}">
      <dgm:prSet/>
      <dgm:spPr/>
      <dgm:t>
        <a:bodyPr/>
        <a:lstStyle/>
        <a:p>
          <a:endParaRPr lang="en-GB"/>
        </a:p>
      </dgm:t>
    </dgm:pt>
    <dgm:pt modelId="{47730CE0-785E-4515-B4B2-AC2978C8ADCD}">
      <dgm:prSet phldr="0"/>
      <dgm:spPr/>
      <dgm:t>
        <a:bodyPr/>
        <a:lstStyle/>
        <a:p>
          <a:pPr rtl="0"/>
          <a:r>
            <a:rPr lang="en-GB" b="1">
              <a:latin typeface="Meiryo"/>
              <a:ea typeface="Meiryo"/>
              <a:cs typeface="Arial"/>
            </a:rPr>
            <a:t>Retail </a:t>
          </a:r>
          <a:r>
            <a:rPr lang="en-GB">
              <a:latin typeface="Meiryo"/>
              <a:ea typeface="Meiryo"/>
              <a:cs typeface="Arial"/>
            </a:rPr>
            <a:t>of Both and food products</a:t>
          </a:r>
        </a:p>
      </dgm:t>
    </dgm:pt>
    <dgm:pt modelId="{B6F83B64-F40D-44EC-899D-B588BEEBD651}" type="parTrans" cxnId="{C679E244-BCEA-443E-9C13-322C40922E10}">
      <dgm:prSet/>
      <dgm:spPr/>
    </dgm:pt>
    <dgm:pt modelId="{51D88C5D-B1A0-4995-B75A-7755D8B4073B}" type="sibTrans" cxnId="{C679E244-BCEA-443E-9C13-322C40922E10}">
      <dgm:prSet/>
      <dgm:spPr/>
    </dgm:pt>
    <dgm:pt modelId="{DD7185EF-A0AA-40CC-AC25-665A5FE5A924}">
      <dgm:prSet phldr="0"/>
      <dgm:spPr/>
      <dgm:t>
        <a:bodyPr/>
        <a:lstStyle/>
        <a:p>
          <a:pPr rtl="0"/>
          <a:r>
            <a:rPr lang="en-GB">
              <a:latin typeface="Meiryo"/>
              <a:cs typeface="Arial"/>
            </a:rPr>
            <a:t> Key partners</a:t>
          </a:r>
          <a:endParaRPr lang="en-GB">
            <a:cs typeface="Arial"/>
          </a:endParaRPr>
        </a:p>
      </dgm:t>
    </dgm:pt>
    <dgm:pt modelId="{317BF3E4-42C3-407C-A9B4-98E498DA1B61}" type="parTrans" cxnId="{04278227-B294-4444-93F3-02BB3558B8C7}">
      <dgm:prSet/>
      <dgm:spPr/>
    </dgm:pt>
    <dgm:pt modelId="{254B76C5-D1F5-4842-86D8-D70D36D0226B}" type="sibTrans" cxnId="{04278227-B294-4444-93F3-02BB3558B8C7}">
      <dgm:prSet/>
      <dgm:spPr/>
    </dgm:pt>
    <dgm:pt modelId="{DEBCED32-609A-4188-8AA0-F5C0AD09C80E}">
      <dgm:prSet phldr="0"/>
      <dgm:spPr/>
      <dgm:t>
        <a:bodyPr/>
        <a:lstStyle/>
        <a:p>
          <a:pPr rtl="0"/>
          <a:r>
            <a:rPr lang="en-GB" b="1">
              <a:latin typeface="Meiryo"/>
            </a:rPr>
            <a:t>Subscription </a:t>
          </a:r>
          <a:r>
            <a:rPr lang="en-GB">
              <a:latin typeface="Meiryo"/>
              <a:ea typeface="Meiryo"/>
              <a:cs typeface="Arial"/>
            </a:rPr>
            <a:t>to Monitor and Upkeep</a:t>
          </a:r>
        </a:p>
      </dgm:t>
    </dgm:pt>
    <dgm:pt modelId="{D8FDC669-FB0C-43A1-A4CD-265EA03C29E6}" type="parTrans" cxnId="{64F75DC1-2676-45A2-A399-2D66DE34FCB2}">
      <dgm:prSet/>
      <dgm:spPr/>
    </dgm:pt>
    <dgm:pt modelId="{6B35A932-54EA-4CA5-A642-463888C1E8BA}" type="sibTrans" cxnId="{64F75DC1-2676-45A2-A399-2D66DE34FCB2}">
      <dgm:prSet/>
      <dgm:spPr/>
    </dgm:pt>
    <dgm:pt modelId="{10332F1F-2B75-45C3-97BD-9FE423BDF76D}" type="pres">
      <dgm:prSet presAssocID="{8D3016A4-7A7F-4F92-9379-E5D9191A5A7C}" presName="Name0" presStyleCnt="0">
        <dgm:presLayoutVars>
          <dgm:dir/>
          <dgm:animLvl val="lvl"/>
          <dgm:resizeHandles val="exact"/>
        </dgm:presLayoutVars>
      </dgm:prSet>
      <dgm:spPr/>
    </dgm:pt>
    <dgm:pt modelId="{27470D5D-E8EC-4F83-AE28-CBF6BCFD1F9D}" type="pres">
      <dgm:prSet presAssocID="{BEA0A2AA-2D37-414E-B81C-88C837406203}" presName="composite" presStyleCnt="0"/>
      <dgm:spPr/>
    </dgm:pt>
    <dgm:pt modelId="{3D80C9A4-9C47-461F-945A-FBE88D24CBD0}" type="pres">
      <dgm:prSet presAssocID="{BEA0A2AA-2D37-414E-B81C-88C83740620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37AB2D6-8C8F-4398-82BC-9AA10164F4EF}" type="pres">
      <dgm:prSet presAssocID="{BEA0A2AA-2D37-414E-B81C-88C837406203}" presName="desTx" presStyleLbl="alignAccFollowNode1" presStyleIdx="0" presStyleCnt="3">
        <dgm:presLayoutVars>
          <dgm:bulletEnabled val="1"/>
        </dgm:presLayoutVars>
      </dgm:prSet>
      <dgm:spPr/>
    </dgm:pt>
    <dgm:pt modelId="{5368A59E-520E-4848-A54C-426C577D5CE3}" type="pres">
      <dgm:prSet presAssocID="{3F562631-906A-40CF-A4D8-1740A01A86B7}" presName="space" presStyleCnt="0"/>
      <dgm:spPr/>
    </dgm:pt>
    <dgm:pt modelId="{8D53656D-9B80-486D-A750-470C23FA4F00}" type="pres">
      <dgm:prSet presAssocID="{DD7185EF-A0AA-40CC-AC25-665A5FE5A924}" presName="composite" presStyleCnt="0"/>
      <dgm:spPr/>
    </dgm:pt>
    <dgm:pt modelId="{0418EB51-BB14-4596-8E76-C64C630F02FC}" type="pres">
      <dgm:prSet presAssocID="{DD7185EF-A0AA-40CC-AC25-665A5FE5A92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818D415-F3AA-4A88-9E56-B758CE171402}" type="pres">
      <dgm:prSet presAssocID="{DD7185EF-A0AA-40CC-AC25-665A5FE5A924}" presName="desTx" presStyleLbl="alignAccFollowNode1" presStyleIdx="1" presStyleCnt="3">
        <dgm:presLayoutVars>
          <dgm:bulletEnabled val="1"/>
        </dgm:presLayoutVars>
      </dgm:prSet>
      <dgm:spPr/>
    </dgm:pt>
    <dgm:pt modelId="{2FD3AD76-437B-4D60-BA13-271514A93373}" type="pres">
      <dgm:prSet presAssocID="{254B76C5-D1F5-4842-86D8-D70D36D0226B}" presName="space" presStyleCnt="0"/>
      <dgm:spPr/>
    </dgm:pt>
    <dgm:pt modelId="{0B9A6F23-DF00-4A3E-886B-3409D3D4A72A}" type="pres">
      <dgm:prSet presAssocID="{493D74F5-1AF8-495B-B76C-943AC0159339}" presName="composite" presStyleCnt="0"/>
      <dgm:spPr/>
    </dgm:pt>
    <dgm:pt modelId="{7E387A12-6D68-4E7C-9D42-3123766F43F0}" type="pres">
      <dgm:prSet presAssocID="{493D74F5-1AF8-495B-B76C-943AC015933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89CF0D-90B3-4A9E-A386-C6FD17C764ED}" type="pres">
      <dgm:prSet presAssocID="{493D74F5-1AF8-495B-B76C-943AC015933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806750A-141A-48FA-8072-471E1452309E}" type="presOf" srcId="{DD7185EF-A0AA-40CC-AC25-665A5FE5A924}" destId="{0418EB51-BB14-4596-8E76-C64C630F02FC}" srcOrd="0" destOrd="0" presId="urn:microsoft.com/office/officeart/2005/8/layout/hList1"/>
    <dgm:cxn modelId="{8DC1C40E-C7B5-419C-9334-3F4C7210CFF4}" srcId="{8D3016A4-7A7F-4F92-9379-E5D9191A5A7C}" destId="{493D74F5-1AF8-495B-B76C-943AC0159339}" srcOrd="2" destOrd="0" parTransId="{2AEC442C-2E1C-4A27-8ECE-D69BEC576407}" sibTransId="{541428CC-3D43-47DD-A5D1-095BC88F149E}"/>
    <dgm:cxn modelId="{04278227-B294-4444-93F3-02BB3558B8C7}" srcId="{8D3016A4-7A7F-4F92-9379-E5D9191A5A7C}" destId="{DD7185EF-A0AA-40CC-AC25-665A5FE5A924}" srcOrd="1" destOrd="0" parTransId="{317BF3E4-42C3-407C-A9B4-98E498DA1B61}" sibTransId="{254B76C5-D1F5-4842-86D8-D70D36D0226B}"/>
    <dgm:cxn modelId="{37DD8637-A095-4CA5-88F0-5AF92B595A95}" type="presOf" srcId="{DEBCED32-609A-4188-8AA0-F5C0AD09C80E}" destId="{137AB2D6-8C8F-4398-82BC-9AA10164F4EF}" srcOrd="0" destOrd="0" presId="urn:microsoft.com/office/officeart/2005/8/layout/hList1"/>
    <dgm:cxn modelId="{4FA54738-77BF-4C1C-8D77-CB8232EC2905}" type="presOf" srcId="{47730CE0-785E-4515-B4B2-AC2978C8ADCD}" destId="{137AB2D6-8C8F-4398-82BC-9AA10164F4EF}" srcOrd="0" destOrd="1" presId="urn:microsoft.com/office/officeart/2005/8/layout/hList1"/>
    <dgm:cxn modelId="{C679E244-BCEA-443E-9C13-322C40922E10}" srcId="{BEA0A2AA-2D37-414E-B81C-88C837406203}" destId="{47730CE0-785E-4515-B4B2-AC2978C8ADCD}" srcOrd="1" destOrd="0" parTransId="{B6F83B64-F40D-44EC-899D-B588BEEBD651}" sibTransId="{51D88C5D-B1A0-4995-B75A-7755D8B4073B}"/>
    <dgm:cxn modelId="{E17AAA66-A937-43DD-8AF7-98470C922EFE}" type="presOf" srcId="{2C36389A-554A-4F0C-B1B2-60448B474970}" destId="{A889CF0D-90B3-4A9E-A386-C6FD17C764ED}" srcOrd="0" destOrd="0" presId="urn:microsoft.com/office/officeart/2005/8/layout/hList1"/>
    <dgm:cxn modelId="{C915634B-9A92-4249-A260-E6BCBC7136C8}" type="presOf" srcId="{DED30794-E6F8-4A21-A142-6605EE25FCAE}" destId="{4818D415-F3AA-4A88-9E56-B758CE171402}" srcOrd="0" destOrd="0" presId="urn:microsoft.com/office/officeart/2005/8/layout/hList1"/>
    <dgm:cxn modelId="{85E0454F-5E79-4D55-B5B9-E08EFEAE0CBB}" type="presOf" srcId="{B6F9DC0F-3B60-4AEA-AB4D-37FBEE986E0F}" destId="{4818D415-F3AA-4A88-9E56-B758CE171402}" srcOrd="0" destOrd="1" presId="urn:microsoft.com/office/officeart/2005/8/layout/hList1"/>
    <dgm:cxn modelId="{F114CE6F-F14E-44BF-92F6-877828646F2B}" srcId="{DD7185EF-A0AA-40CC-AC25-665A5FE5A924}" destId="{B6F9DC0F-3B60-4AEA-AB4D-37FBEE986E0F}" srcOrd="1" destOrd="0" parTransId="{7FBDA666-AE71-4F4E-8F5E-26B9B1894714}" sibTransId="{172409E7-FA79-4062-B43A-21A51DCCB5B9}"/>
    <dgm:cxn modelId="{53C9417F-9B68-47E9-B2C4-EF7479947812}" type="presOf" srcId="{493D74F5-1AF8-495B-B76C-943AC0159339}" destId="{7E387A12-6D68-4E7C-9D42-3123766F43F0}" srcOrd="0" destOrd="0" presId="urn:microsoft.com/office/officeart/2005/8/layout/hList1"/>
    <dgm:cxn modelId="{544BDF88-1740-46F3-885B-4F3AFDD99C27}" srcId="{493D74F5-1AF8-495B-B76C-943AC0159339}" destId="{2C36389A-554A-4F0C-B1B2-60448B474970}" srcOrd="0" destOrd="0" parTransId="{6CC07732-57BB-4931-A652-2E5A8DE6D9D9}" sibTransId="{4F6B3EEB-A1F6-4F32-8B9D-6AA50960DEAB}"/>
    <dgm:cxn modelId="{6D82E68B-0BF1-452B-85B4-E10FC0CDF77C}" srcId="{DD7185EF-A0AA-40CC-AC25-665A5FE5A924}" destId="{DED30794-E6F8-4A21-A142-6605EE25FCAE}" srcOrd="0" destOrd="0" parTransId="{43B293A4-FF9B-4D7D-8BF7-EE93765732CE}" sibTransId="{BC733AA1-AF86-4D6D-813E-FCF93FE74C21}"/>
    <dgm:cxn modelId="{AA12D28F-2D38-45FB-932D-013F3AF3EAD3}" type="presOf" srcId="{905266B6-0CFC-48D9-9907-13EE9FEBE8E4}" destId="{A889CF0D-90B3-4A9E-A386-C6FD17C764ED}" srcOrd="0" destOrd="1" presId="urn:microsoft.com/office/officeart/2005/8/layout/hList1"/>
    <dgm:cxn modelId="{5A1E39A8-583C-44BB-B28D-DC711078413A}" type="presOf" srcId="{8D3016A4-7A7F-4F92-9379-E5D9191A5A7C}" destId="{10332F1F-2B75-45C3-97BD-9FE423BDF76D}" srcOrd="0" destOrd="0" presId="urn:microsoft.com/office/officeart/2005/8/layout/hList1"/>
    <dgm:cxn modelId="{31E321B7-8810-43DC-93E6-92C82D0A7490}" type="presOf" srcId="{BEA0A2AA-2D37-414E-B81C-88C837406203}" destId="{3D80C9A4-9C47-461F-945A-FBE88D24CBD0}" srcOrd="0" destOrd="0" presId="urn:microsoft.com/office/officeart/2005/8/layout/hList1"/>
    <dgm:cxn modelId="{64F75DC1-2676-45A2-A399-2D66DE34FCB2}" srcId="{BEA0A2AA-2D37-414E-B81C-88C837406203}" destId="{DEBCED32-609A-4188-8AA0-F5C0AD09C80E}" srcOrd="0" destOrd="0" parTransId="{D8FDC669-FB0C-43A1-A4CD-265EA03C29E6}" sibTransId="{6B35A932-54EA-4CA5-A642-463888C1E8BA}"/>
    <dgm:cxn modelId="{AB5037EB-04F4-4613-ABF8-B297B4E0F27E}" srcId="{493D74F5-1AF8-495B-B76C-943AC0159339}" destId="{905266B6-0CFC-48D9-9907-13EE9FEBE8E4}" srcOrd="1" destOrd="0" parTransId="{F1C3CA0E-AC00-4C85-A50A-941ABD0140ED}" sibTransId="{D51B4683-9158-4B3E-821C-CD1BAE235D43}"/>
    <dgm:cxn modelId="{757C66F2-4F95-4229-BAD8-4CBDC386ADDD}" srcId="{8D3016A4-7A7F-4F92-9379-E5D9191A5A7C}" destId="{BEA0A2AA-2D37-414E-B81C-88C837406203}" srcOrd="0" destOrd="0" parTransId="{4F53BA76-9B53-4FD7-8594-1FFBE2AC8C3B}" sibTransId="{3F562631-906A-40CF-A4D8-1740A01A86B7}"/>
    <dgm:cxn modelId="{2196ADBD-00A5-49A3-9C87-8C65647C5801}" type="presParOf" srcId="{10332F1F-2B75-45C3-97BD-9FE423BDF76D}" destId="{27470D5D-E8EC-4F83-AE28-CBF6BCFD1F9D}" srcOrd="0" destOrd="0" presId="urn:microsoft.com/office/officeart/2005/8/layout/hList1"/>
    <dgm:cxn modelId="{CA515C47-D3AE-4A5A-941E-66267372F05D}" type="presParOf" srcId="{27470D5D-E8EC-4F83-AE28-CBF6BCFD1F9D}" destId="{3D80C9A4-9C47-461F-945A-FBE88D24CBD0}" srcOrd="0" destOrd="0" presId="urn:microsoft.com/office/officeart/2005/8/layout/hList1"/>
    <dgm:cxn modelId="{94A976A8-DE63-44C4-8403-C95B9910BE1D}" type="presParOf" srcId="{27470D5D-E8EC-4F83-AE28-CBF6BCFD1F9D}" destId="{137AB2D6-8C8F-4398-82BC-9AA10164F4EF}" srcOrd="1" destOrd="0" presId="urn:microsoft.com/office/officeart/2005/8/layout/hList1"/>
    <dgm:cxn modelId="{7691613C-50F8-49CD-B434-0692DDA15BA5}" type="presParOf" srcId="{10332F1F-2B75-45C3-97BD-9FE423BDF76D}" destId="{5368A59E-520E-4848-A54C-426C577D5CE3}" srcOrd="1" destOrd="0" presId="urn:microsoft.com/office/officeart/2005/8/layout/hList1"/>
    <dgm:cxn modelId="{85D3293E-2EFF-4D76-A0B5-954DE9DF0EB7}" type="presParOf" srcId="{10332F1F-2B75-45C3-97BD-9FE423BDF76D}" destId="{8D53656D-9B80-486D-A750-470C23FA4F00}" srcOrd="2" destOrd="0" presId="urn:microsoft.com/office/officeart/2005/8/layout/hList1"/>
    <dgm:cxn modelId="{DA8D4FF6-65C6-4BA7-A731-60526E6129C6}" type="presParOf" srcId="{8D53656D-9B80-486D-A750-470C23FA4F00}" destId="{0418EB51-BB14-4596-8E76-C64C630F02FC}" srcOrd="0" destOrd="0" presId="urn:microsoft.com/office/officeart/2005/8/layout/hList1"/>
    <dgm:cxn modelId="{446683EE-3838-41E4-8EF2-AB34C0FF84B5}" type="presParOf" srcId="{8D53656D-9B80-486D-A750-470C23FA4F00}" destId="{4818D415-F3AA-4A88-9E56-B758CE171402}" srcOrd="1" destOrd="0" presId="urn:microsoft.com/office/officeart/2005/8/layout/hList1"/>
    <dgm:cxn modelId="{BD1003E1-B87D-4134-A54F-1077B8F71A17}" type="presParOf" srcId="{10332F1F-2B75-45C3-97BD-9FE423BDF76D}" destId="{2FD3AD76-437B-4D60-BA13-271514A93373}" srcOrd="3" destOrd="0" presId="urn:microsoft.com/office/officeart/2005/8/layout/hList1"/>
    <dgm:cxn modelId="{DA502193-34B7-4915-BFE8-0450C4C68054}" type="presParOf" srcId="{10332F1F-2B75-45C3-97BD-9FE423BDF76D}" destId="{0B9A6F23-DF00-4A3E-886B-3409D3D4A72A}" srcOrd="4" destOrd="0" presId="urn:microsoft.com/office/officeart/2005/8/layout/hList1"/>
    <dgm:cxn modelId="{CF55CC12-C0C0-4156-BC69-0C39AB68031A}" type="presParOf" srcId="{0B9A6F23-DF00-4A3E-886B-3409D3D4A72A}" destId="{7E387A12-6D68-4E7C-9D42-3123766F43F0}" srcOrd="0" destOrd="0" presId="urn:microsoft.com/office/officeart/2005/8/layout/hList1"/>
    <dgm:cxn modelId="{22101DDF-28AB-4B81-8E31-D45F78E596EB}" type="presParOf" srcId="{0B9A6F23-DF00-4A3E-886B-3409D3D4A72A}" destId="{A889CF0D-90B3-4A9E-A386-C6FD17C764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0C9A4-9C47-461F-945A-FBE88D24CBD0}">
      <dsp:nvSpPr>
        <dsp:cNvPr id="0" name=""/>
        <dsp:cNvSpPr/>
      </dsp:nvSpPr>
      <dsp:spPr>
        <a:xfrm>
          <a:off x="1619" y="531309"/>
          <a:ext cx="1578768" cy="4065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Meiryo"/>
            </a:rPr>
            <a:t>Revenue streams</a:t>
          </a:r>
          <a:endParaRPr lang="en-GB" sz="1300" b="0" kern="1200">
            <a:latin typeface="Meiryo"/>
            <a:ea typeface="Meiryo"/>
            <a:cs typeface="Arial"/>
          </a:endParaRPr>
        </a:p>
      </dsp:txBody>
      <dsp:txXfrm>
        <a:off x="1619" y="531309"/>
        <a:ext cx="1578768" cy="406538"/>
      </dsp:txXfrm>
    </dsp:sp>
    <dsp:sp modelId="{137AB2D6-8C8F-4398-82BC-9AA10164F4EF}">
      <dsp:nvSpPr>
        <dsp:cNvPr id="0" name=""/>
        <dsp:cNvSpPr/>
      </dsp:nvSpPr>
      <dsp:spPr>
        <a:xfrm>
          <a:off x="1619" y="937848"/>
          <a:ext cx="1578768" cy="19983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>
              <a:latin typeface="Meiryo"/>
            </a:rPr>
            <a:t>Subscription </a:t>
          </a:r>
          <a:r>
            <a:rPr lang="en-GB" sz="1300" kern="1200">
              <a:latin typeface="Meiryo"/>
              <a:ea typeface="Meiryo"/>
              <a:cs typeface="Arial"/>
            </a:rPr>
            <a:t>to Monitor and Upkeep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>
              <a:latin typeface="Meiryo"/>
              <a:ea typeface="Meiryo"/>
              <a:cs typeface="Arial"/>
            </a:rPr>
            <a:t>Retail </a:t>
          </a:r>
          <a:r>
            <a:rPr lang="en-GB" sz="1300" kern="1200">
              <a:latin typeface="Meiryo"/>
              <a:ea typeface="Meiryo"/>
              <a:cs typeface="Arial"/>
            </a:rPr>
            <a:t>of Both and food products</a:t>
          </a:r>
        </a:p>
      </dsp:txBody>
      <dsp:txXfrm>
        <a:off x="1619" y="937848"/>
        <a:ext cx="1578768" cy="1998360"/>
      </dsp:txXfrm>
    </dsp:sp>
    <dsp:sp modelId="{0418EB51-BB14-4596-8E76-C64C630F02FC}">
      <dsp:nvSpPr>
        <dsp:cNvPr id="0" name=""/>
        <dsp:cNvSpPr/>
      </dsp:nvSpPr>
      <dsp:spPr>
        <a:xfrm>
          <a:off x="1801415" y="531309"/>
          <a:ext cx="1578768" cy="40653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Meiryo"/>
              <a:cs typeface="Arial"/>
            </a:rPr>
            <a:t> Key partners</a:t>
          </a:r>
          <a:endParaRPr lang="en-GB" sz="1300" kern="1200">
            <a:cs typeface="Arial"/>
          </a:endParaRPr>
        </a:p>
      </dsp:txBody>
      <dsp:txXfrm>
        <a:off x="1801415" y="531309"/>
        <a:ext cx="1578768" cy="406538"/>
      </dsp:txXfrm>
    </dsp:sp>
    <dsp:sp modelId="{4818D415-F3AA-4A88-9E56-B758CE171402}">
      <dsp:nvSpPr>
        <dsp:cNvPr id="0" name=""/>
        <dsp:cNvSpPr/>
      </dsp:nvSpPr>
      <dsp:spPr>
        <a:xfrm>
          <a:off x="1801415" y="937848"/>
          <a:ext cx="1578768" cy="19983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>
              <a:latin typeface="Meiryo"/>
            </a:rPr>
            <a:t>Local </a:t>
          </a:r>
          <a:r>
            <a:rPr lang="en-GB" sz="1300" b="1" kern="1200">
              <a:latin typeface="Meiryo"/>
            </a:rPr>
            <a:t>Governments</a:t>
          </a:r>
          <a:endParaRPr lang="en-GB" sz="1300" b="1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>
              <a:latin typeface="Meiryo"/>
            </a:rPr>
            <a:t>Retail </a:t>
          </a:r>
          <a:r>
            <a:rPr lang="en-GB" sz="1300" kern="1200">
              <a:latin typeface="Meiryo"/>
            </a:rPr>
            <a:t>and </a:t>
          </a:r>
          <a:r>
            <a:rPr lang="en-GB" sz="1300" b="1" kern="1200">
              <a:latin typeface="Meiryo"/>
            </a:rPr>
            <a:t>Hotel </a:t>
          </a:r>
          <a:r>
            <a:rPr lang="en-GB" sz="1300" kern="1200">
              <a:latin typeface="Meiryo"/>
            </a:rPr>
            <a:t>Chains</a:t>
          </a:r>
          <a:endParaRPr lang="en-GB" sz="1300" kern="1200"/>
        </a:p>
      </dsp:txBody>
      <dsp:txXfrm>
        <a:off x="1801415" y="937848"/>
        <a:ext cx="1578768" cy="1998360"/>
      </dsp:txXfrm>
    </dsp:sp>
    <dsp:sp modelId="{7E387A12-6D68-4E7C-9D42-3123766F43F0}">
      <dsp:nvSpPr>
        <dsp:cNvPr id="0" name=""/>
        <dsp:cNvSpPr/>
      </dsp:nvSpPr>
      <dsp:spPr>
        <a:xfrm>
          <a:off x="3601211" y="531309"/>
          <a:ext cx="1578768" cy="4065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Meiryo"/>
            </a:rPr>
            <a:t>Scalabilty</a:t>
          </a:r>
          <a:endParaRPr lang="en-GB" sz="1300" kern="1200"/>
        </a:p>
      </dsp:txBody>
      <dsp:txXfrm>
        <a:off x="3601211" y="531309"/>
        <a:ext cx="1578768" cy="406538"/>
      </dsp:txXfrm>
    </dsp:sp>
    <dsp:sp modelId="{A889CF0D-90B3-4A9E-A386-C6FD17C764ED}">
      <dsp:nvSpPr>
        <dsp:cNvPr id="0" name=""/>
        <dsp:cNvSpPr/>
      </dsp:nvSpPr>
      <dsp:spPr>
        <a:xfrm>
          <a:off x="3601211" y="937848"/>
          <a:ext cx="1578768" cy="19983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Resource-poor countries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 Government-held strategic food reserves</a:t>
          </a:r>
        </a:p>
      </dsp:txBody>
      <dsp:txXfrm>
        <a:off x="3601211" y="937848"/>
        <a:ext cx="1578768" cy="1998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spc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1524" y="-157018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045" y="638365"/>
            <a:ext cx="4452938" cy="4029075"/>
          </a:xfrm>
        </p:spPr>
        <p:txBody>
          <a:bodyPr/>
          <a:lstStyle/>
          <a:p>
            <a:r>
              <a:rPr lang="en-US">
                <a:latin typeface="Garamond" panose="02020404030301010803" pitchFamily="18" charset="0"/>
              </a:rPr>
              <a:t>Green Booth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3560" y="4025900"/>
            <a:ext cx="4902200" cy="2273300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b="1" i="1">
                <a:latin typeface="Garamond" panose="02020404030301010803" pitchFamily="18" charset="0"/>
              </a:rPr>
              <a:t>Team Members:</a:t>
            </a:r>
          </a:p>
          <a:p>
            <a:r>
              <a:rPr lang="en-US" i="1" err="1">
                <a:latin typeface="Garamond" panose="02020404030301010803" pitchFamily="18" charset="0"/>
              </a:rPr>
              <a:t>Abdalrahman</a:t>
            </a:r>
            <a:r>
              <a:rPr lang="en-US" i="1">
                <a:latin typeface="Garamond" panose="02020404030301010803" pitchFamily="18" charset="0"/>
              </a:rPr>
              <a:t> </a:t>
            </a:r>
            <a:r>
              <a:rPr lang="en-US" i="1" err="1">
                <a:latin typeface="Garamond" panose="02020404030301010803" pitchFamily="18" charset="0"/>
              </a:rPr>
              <a:t>Tukka</a:t>
            </a:r>
            <a:r>
              <a:rPr lang="en-US" i="1">
                <a:latin typeface="Garamond" panose="02020404030301010803" pitchFamily="18" charset="0"/>
              </a:rPr>
              <a:t>,	Ahmed Salem</a:t>
            </a:r>
          </a:p>
          <a:p>
            <a:r>
              <a:rPr lang="en-US" i="1">
                <a:latin typeface="Garamond" panose="02020404030301010803" pitchFamily="18" charset="0"/>
              </a:rPr>
              <a:t>Ahmed Yassin, </a:t>
            </a:r>
            <a:r>
              <a:rPr lang="en-US" i="1" err="1">
                <a:latin typeface="Garamond" panose="02020404030301010803" pitchFamily="18" charset="0"/>
              </a:rPr>
              <a:t>Ghaiath</a:t>
            </a:r>
            <a:r>
              <a:rPr lang="en-US" i="1">
                <a:latin typeface="Garamond" panose="02020404030301010803" pitchFamily="18" charset="0"/>
              </a:rPr>
              <a:t> </a:t>
            </a:r>
            <a:r>
              <a:rPr lang="en-US" i="1" err="1">
                <a:latin typeface="Garamond" panose="02020404030301010803" pitchFamily="18" charset="0"/>
              </a:rPr>
              <a:t>Abdoush</a:t>
            </a:r>
            <a:r>
              <a:rPr lang="en-US" i="1">
                <a:latin typeface="Garamond" panose="02020404030301010803" pitchFamily="18" charset="0"/>
              </a:rPr>
              <a:t>, Suliman Ibrahim</a:t>
            </a:r>
          </a:p>
          <a:p>
            <a:endParaRPr lang="en-US" sz="2000">
              <a:latin typeface="Garamond" panose="02020404030301010803" pitchFamily="18" charset="0"/>
            </a:endParaRPr>
          </a:p>
          <a:p>
            <a:endParaRPr lang="en-US" sz="2000">
              <a:latin typeface="Garamond" panose="02020404030301010803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594644" y="215124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5" name="Rectangle 1454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56" name="Freeform: Shape 143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57" name="Freeform: Shape 143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6F645-09FF-A452-E18F-7C0611F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b="1" i="0" u="none" strike="noStrike">
                <a:latin typeface="Meiryo"/>
              </a:rPr>
              <a:t>Business </a:t>
            </a:r>
            <a:r>
              <a:rPr lang="en-US">
                <a:latin typeface="Meiryo"/>
              </a:rPr>
              <a:t>Model</a:t>
            </a:r>
            <a:r>
              <a:rPr lang="en-US" b="0" i="0">
                <a:latin typeface="Meiryo"/>
              </a:rPr>
              <a:t>​</a:t>
            </a:r>
            <a:endParaRPr lang="en-GB"/>
          </a:p>
        </p:txBody>
      </p:sp>
      <p:sp>
        <p:nvSpPr>
          <p:cNvPr id="1458" name="Freeform: Shape 143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27" name="Picture 1426">
            <a:extLst>
              <a:ext uri="{FF2B5EF4-FFF2-40B4-BE49-F238E27FC236}">
                <a16:creationId xmlns:a16="http://schemas.microsoft.com/office/drawing/2014/main" id="{4860FA45-2E7C-1D09-C563-BCB21D15B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r="19865" b="-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99051-6A08-231A-B80F-FA317E6B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DE85D-AE75-4ED1-A522-A83FA66D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1F94B36F-DF15-2C0A-6CB5-D6F12B5CB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143902"/>
              </p:ext>
            </p:extLst>
          </p:nvPr>
        </p:nvGraphicFramePr>
        <p:xfrm>
          <a:off x="914400" y="2496720"/>
          <a:ext cx="5181599" cy="3467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14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52AA2-477B-FBBA-6CB9-DC113162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EB813-CE80-4AB8-47CB-F5773C4C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Green Advocates</a:t>
            </a:r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E8B41E-73ED-210D-313B-59E422A416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/>
              <a:t>Extra source of </a:t>
            </a:r>
            <a:r>
              <a:rPr lang="en-US" sz="1600" b="1"/>
              <a:t>income</a:t>
            </a:r>
            <a:r>
              <a:rPr lang="en-US" sz="1600"/>
              <a:t> </a:t>
            </a:r>
          </a:p>
          <a:p>
            <a:r>
              <a:rPr lang="en-US" sz="1600" b="1"/>
              <a:t>Grow</a:t>
            </a:r>
            <a:r>
              <a:rPr lang="en-US" sz="1600"/>
              <a:t> some of their own food in house</a:t>
            </a:r>
          </a:p>
          <a:p>
            <a:r>
              <a:rPr lang="en-US" sz="1600" b="1"/>
              <a:t>Emotional bond </a:t>
            </a:r>
            <a:r>
              <a:rPr lang="en-US" sz="1600"/>
              <a:t>with the plants they own</a:t>
            </a:r>
          </a:p>
          <a:p>
            <a:r>
              <a:rPr lang="en-US" sz="1600" b="1"/>
              <a:t>Better Understanding </a:t>
            </a:r>
            <a:r>
              <a:rPr lang="en-US" sz="1600"/>
              <a:t>of Sustainable farming practices </a:t>
            </a:r>
            <a:endParaRPr lang="en-AE" sz="1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B1D0C3-6EA2-8AFF-4975-A0F367766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289935" cy="823912"/>
          </a:xfrm>
        </p:spPr>
        <p:txBody>
          <a:bodyPr/>
          <a:lstStyle/>
          <a:p>
            <a:r>
              <a:rPr lang="en-US"/>
              <a:t>Local Government</a:t>
            </a:r>
            <a:endParaRPr lang="en-A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A9F8B-1A5A-28F3-B747-902ACFF58B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600"/>
              <a:t>A Source </a:t>
            </a:r>
            <a:r>
              <a:rPr lang="en-US" sz="1600" b="1"/>
              <a:t>of sustainable food</a:t>
            </a:r>
          </a:p>
          <a:p>
            <a:r>
              <a:rPr lang="en-US" sz="1600" b="1"/>
              <a:t>Less Water usage </a:t>
            </a:r>
            <a:r>
              <a:rPr lang="en-US" sz="1600"/>
              <a:t>per capita </a:t>
            </a:r>
          </a:p>
          <a:p>
            <a:r>
              <a:rPr lang="en-US" sz="1600" b="1"/>
              <a:t>Less Water pollution</a:t>
            </a:r>
            <a:endParaRPr lang="en-AE" sz="1600" b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6D1DF-D6A9-51B2-F4C2-4B8694ABC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Sustainability</a:t>
            </a:r>
            <a:endParaRPr lang="en-A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204CDE-6EA3-32F1-813F-E6B257A19B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600" b="1"/>
              <a:t>Less Fresh water used</a:t>
            </a:r>
          </a:p>
          <a:p>
            <a:r>
              <a:rPr lang="en-US" sz="1600" b="1"/>
              <a:t>Less Fertilizer </a:t>
            </a:r>
            <a:r>
              <a:rPr lang="en-US" sz="1600"/>
              <a:t>produced and used</a:t>
            </a:r>
          </a:p>
          <a:p>
            <a:r>
              <a:rPr lang="en-US" sz="1600" b="1"/>
              <a:t>Less food waste</a:t>
            </a:r>
            <a:endParaRPr lang="en-AE" sz="1600" b="1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05FEC8-52B0-A2CE-7673-A5B436798B9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spc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1CF8638-60F5-59A4-B672-2237C7E1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20" name="Picture Placeholder 19" descr="A row of plants in a row&#10;&#10;Description automatically generated">
            <a:extLst>
              <a:ext uri="{FF2B5EF4-FFF2-40B4-BE49-F238E27FC236}">
                <a16:creationId xmlns:a16="http://schemas.microsoft.com/office/drawing/2014/main" id="{C774C409-4801-0324-04F8-C8C3CCF0DA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633" r="15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017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edling growing in soil in the sunlight 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" y="-27710"/>
            <a:ext cx="12192152" cy="6858000"/>
          </a:xfrm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Thank You</a:t>
            </a:r>
            <a:endParaRPr lang="en-US"/>
          </a:p>
        </p:txBody>
      </p:sp>
      <p:sp>
        <p:nvSpPr>
          <p:cNvPr id="54" name="Subtitle 53">
            <a:extLst>
              <a:ext uri="{FF2B5EF4-FFF2-40B4-BE49-F238E27FC236}">
                <a16:creationId xmlns:a16="http://schemas.microsoft.com/office/drawing/2014/main" id="{412630A7-6D94-475F-ADBF-F4E0818C5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/>
              <a:t>Questions?</a:t>
            </a:r>
          </a:p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3" name="Date Placeholder 9">
            <a:extLst>
              <a:ext uri="{FF2B5EF4-FFF2-40B4-BE49-F238E27FC236}">
                <a16:creationId xmlns:a16="http://schemas.microsoft.com/office/drawing/2014/main" id="{A02922CF-46F7-4A39-B3D3-39A64B2D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2/3/20XX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1549" y="1757155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Freeform: Shape 105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9" name="Freeform: Shape 105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0" name="Freeform: Shape 105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1" name="Freeform: Shape 105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2" name="Freeform: Shape 106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3" name="Freeform: Shape 106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4" name="Freeform: Shape 106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5" name="Freeform: Shape 106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86" name="Rectangle 1069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49C675-0619-83A3-2BBE-A5FD4BBB40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Rectangle 1071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AD999-D12B-C3C6-203B-65BC6939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bg1"/>
                </a:solidFill>
                <a:latin typeface="Garamond" panose="02020404030301010803" pitchFamily="18" charset="0"/>
              </a:rPr>
              <a:t>The Journey of a Tomato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FF857-90B9-13CA-98D0-0C751A08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0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6" name="Rectangle 295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7" name="Freeform: Shape 261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8" name="Freeform: Shape 263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6B1F1-281F-A4CF-FE9D-DD4AB0D4E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3"/>
            <a:ext cx="4914973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The Tomato Journey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9AF6141-F5AD-99D1-8933-CB137B62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312988"/>
            <a:ext cx="4518277" cy="3651250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pc="150"/>
              <a:t>Deforestation</a:t>
            </a:r>
          </a:p>
          <a:p>
            <a:r>
              <a:rPr lang="en-US" spc="150"/>
              <a:t>Fertilizer and Farm machinery</a:t>
            </a:r>
            <a:endParaRPr lang="en-US" spc="150">
              <a:ea typeface="Meiryo"/>
            </a:endParaRPr>
          </a:p>
          <a:p>
            <a:r>
              <a:rPr lang="en-US" spc="150"/>
              <a:t>Processing and Transportation</a:t>
            </a:r>
            <a:endParaRPr lang="en-US" spc="150">
              <a:ea typeface="Meiryo"/>
            </a:endParaRPr>
          </a:p>
          <a:p>
            <a:r>
              <a:rPr lang="en-US" spc="150"/>
              <a:t>Retail and packaging</a:t>
            </a:r>
            <a:endParaRPr lang="en-US" spc="150">
              <a:ea typeface="Meiryo"/>
            </a:endParaRPr>
          </a:p>
          <a:p>
            <a:endParaRPr lang="en-US" spc="150"/>
          </a:p>
        </p:txBody>
      </p:sp>
      <p:sp>
        <p:nvSpPr>
          <p:cNvPr id="299" name="Freeform: Shape 265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8" name="Picture 47" descr="Amazon deforestation - DESERTIFICATION">
            <a:extLst>
              <a:ext uri="{FF2B5EF4-FFF2-40B4-BE49-F238E27FC236}">
                <a16:creationId xmlns:a16="http://schemas.microsoft.com/office/drawing/2014/main" id="{CECA7290-99C3-D8A7-10A2-F6A2D160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5" r="21896" b="-2"/>
          <a:stretch/>
        </p:blipFill>
        <p:spPr>
          <a:xfrm>
            <a:off x="6380397" y="-3"/>
            <a:ext cx="3077014" cy="3488435"/>
          </a:xfrm>
          <a:custGeom>
            <a:avLst/>
            <a:gdLst/>
            <a:ahLst/>
            <a:cxnLst/>
            <a:rect l="l" t="t" r="r" b="b"/>
            <a:pathLst>
              <a:path w="3058874" h="3470148">
                <a:moveTo>
                  <a:pt x="1619455" y="0"/>
                </a:moveTo>
                <a:lnTo>
                  <a:pt x="2712688" y="0"/>
                </a:lnTo>
                <a:lnTo>
                  <a:pt x="3058874" y="0"/>
                </a:lnTo>
                <a:lnTo>
                  <a:pt x="3058874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53" name="Picture Placeholder 52" descr="Packaging…Tomatoes? - University of Guelph Sustainable Restaurant Project">
            <a:extLst>
              <a:ext uri="{FF2B5EF4-FFF2-40B4-BE49-F238E27FC236}">
                <a16:creationId xmlns:a16="http://schemas.microsoft.com/office/drawing/2014/main" id="{9315C25C-00CE-D37B-D11D-2C537186C6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-4" b="3013"/>
          <a:stretch/>
        </p:blipFill>
        <p:spPr>
          <a:xfrm>
            <a:off x="9503284" y="-1"/>
            <a:ext cx="2688720" cy="3488435"/>
          </a:xfrm>
          <a:prstGeom prst="rect">
            <a:avLst/>
          </a:prstGeom>
        </p:spPr>
      </p:pic>
      <p:pic>
        <p:nvPicPr>
          <p:cNvPr id="49" name="Picture 48" descr="A tractor pulling a trailer in a field&#10;&#10;Description automatically generated">
            <a:extLst>
              <a:ext uri="{FF2B5EF4-FFF2-40B4-BE49-F238E27FC236}">
                <a16:creationId xmlns:a16="http://schemas.microsoft.com/office/drawing/2014/main" id="{2239D6B9-C7BE-A4AD-93DD-541FB0A5E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5" r="10909" b="3"/>
          <a:stretch/>
        </p:blipFill>
        <p:spPr>
          <a:xfrm>
            <a:off x="6382116" y="3534155"/>
            <a:ext cx="3075296" cy="3323845"/>
          </a:xfrm>
          <a:custGeom>
            <a:avLst/>
            <a:gdLst/>
            <a:ahLst/>
            <a:cxnLst/>
            <a:rect l="l" t="t" r="r" b="b"/>
            <a:pathLst>
              <a:path w="3057156" h="3305556">
                <a:moveTo>
                  <a:pt x="1630" y="0"/>
                </a:moveTo>
                <a:lnTo>
                  <a:pt x="3057156" y="0"/>
                </a:lnTo>
                <a:lnTo>
                  <a:pt x="3057156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  <p:pic>
        <p:nvPicPr>
          <p:cNvPr id="54" name="Picture 53" descr="https://harvestfarmofwhately.com/wp-content/uploads/2017/01/DSC00076-1.jpg">
            <a:extLst>
              <a:ext uri="{FF2B5EF4-FFF2-40B4-BE49-F238E27FC236}">
                <a16:creationId xmlns:a16="http://schemas.microsoft.com/office/drawing/2014/main" id="{1DD2C3D8-80A6-4A7A-AEDE-D4E797E09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30" r="23215" b="-4"/>
          <a:stretch/>
        </p:blipFill>
        <p:spPr>
          <a:xfrm>
            <a:off x="9521575" y="3534157"/>
            <a:ext cx="2670275" cy="332384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29407A-4C1B-806C-5C5D-ACA57F3A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150">
                <a:solidFill>
                  <a:srgbClr val="FFFFFF"/>
                </a:solidFill>
              </a:rPr>
              <a:t>2/3/20XX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227CE-7F5B-B764-1287-E6B31777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5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63CD9866-CB14-4BC5-8C75-5867699EC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7EE8-D556-1842-DB96-1232743D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057138"/>
            <a:ext cx="9756112" cy="104686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/>
              <a:t>The Underling Numbers</a:t>
            </a:r>
          </a:p>
        </p:txBody>
      </p:sp>
      <p:sp>
        <p:nvSpPr>
          <p:cNvPr id="118" name="Freeform: Shape 19">
            <a:extLst>
              <a:ext uri="{FF2B5EF4-FFF2-40B4-BE49-F238E27FC236}">
                <a16:creationId xmlns:a16="http://schemas.microsoft.com/office/drawing/2014/main" id="{47E4A749-53AD-4BEA-83B3-4B249058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88435" y="-3688281"/>
            <a:ext cx="4815131" cy="12191694"/>
          </a:xfrm>
          <a:custGeom>
            <a:avLst/>
            <a:gdLst>
              <a:gd name="connsiteX0" fmla="*/ 0 w 4815131"/>
              <a:gd name="connsiteY0" fmla="*/ 12191694 h 12191694"/>
              <a:gd name="connsiteX1" fmla="*/ 0 w 4815131"/>
              <a:gd name="connsiteY1" fmla="*/ 0 h 12191694"/>
              <a:gd name="connsiteX2" fmla="*/ 4133875 w 4815131"/>
              <a:gd name="connsiteY2" fmla="*/ 0 h 12191694"/>
              <a:gd name="connsiteX3" fmla="*/ 4233733 w 4815131"/>
              <a:gd name="connsiteY3" fmla="*/ 405214 h 12191694"/>
              <a:gd name="connsiteX4" fmla="*/ 4815131 w 4815131"/>
              <a:gd name="connsiteY4" fmla="*/ 6524671 h 12191694"/>
              <a:gd name="connsiteX5" fmla="*/ 3672285 w 4815131"/>
              <a:gd name="connsiteY5" fmla="*/ 12017160 h 12191694"/>
              <a:gd name="connsiteX6" fmla="*/ 3599462 w 4815131"/>
              <a:gd name="connsiteY6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31" h="12191694">
                <a:moveTo>
                  <a:pt x="0" y="12191694"/>
                </a:moveTo>
                <a:lnTo>
                  <a:pt x="0" y="0"/>
                </a:lnTo>
                <a:lnTo>
                  <a:pt x="4133875" y="0"/>
                </a:lnTo>
                <a:lnTo>
                  <a:pt x="4233733" y="405214"/>
                </a:lnTo>
                <a:cubicBezTo>
                  <a:pt x="4611549" y="2048162"/>
                  <a:pt x="4815131" y="4186552"/>
                  <a:pt x="4815131" y="6524671"/>
                </a:cubicBezTo>
                <a:cubicBezTo>
                  <a:pt x="4815131" y="9148090"/>
                  <a:pt x="4281321" y="10555570"/>
                  <a:pt x="3672285" y="12017160"/>
                </a:cubicBezTo>
                <a:lnTo>
                  <a:pt x="3599462" y="1219169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Freeform: Shape 21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91218" y="-1739015"/>
            <a:ext cx="1209563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0" name="Freeform: Shape 23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4576" y="-2058232"/>
            <a:ext cx="1102849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7C8DB-7395-4FED-0392-CD569099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73449" y="3851803"/>
            <a:ext cx="1981314" cy="318954"/>
          </a:xfrm>
        </p:spPr>
        <p:txBody>
          <a:bodyPr/>
          <a:lstStyle/>
          <a:p>
            <a:pPr defTabSz="630936">
              <a:spcAft>
                <a:spcPts val="600"/>
              </a:spcAft>
            </a:pPr>
            <a:r>
              <a:rPr lang="en-US" sz="759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2/3/20XX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A8C3D-5E1D-8A6F-9B6E-4AD4DF7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9831" y="3852996"/>
            <a:ext cx="540959" cy="318954"/>
          </a:xfrm>
        </p:spPr>
        <p:txBody>
          <a:bodyPr/>
          <a:lstStyle/>
          <a:p>
            <a:pPr defTabSz="630936">
              <a:spcAft>
                <a:spcPts val="600"/>
              </a:spcAft>
            </a:pPr>
            <a:fld id="{FAEF9944-A4F6-4C59-AEBD-678D6480B8EA}" type="slidenum">
              <a:rPr lang="en-US" sz="1104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+mn-cs"/>
              </a:rPr>
              <a:pPr defTabSz="630936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" name="Content Placeholder 7" descr="A graph of a number of food and agriculture">
            <a:extLst>
              <a:ext uri="{FF2B5EF4-FFF2-40B4-BE49-F238E27FC236}">
                <a16:creationId xmlns:a16="http://schemas.microsoft.com/office/drawing/2014/main" id="{E098E264-422E-37F9-F960-0DCB85F4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581"/>
          <a:stretch/>
        </p:blipFill>
        <p:spPr>
          <a:xfrm>
            <a:off x="3164455" y="971550"/>
            <a:ext cx="5772248" cy="1201755"/>
          </a:xfrm>
          <a:prstGeom prst="rect">
            <a:avLst/>
          </a:prstGeom>
        </p:spPr>
      </p:pic>
      <p:pic>
        <p:nvPicPr>
          <p:cNvPr id="11" name="Content Placeholder 7" descr="A graph of a number of food and agriculture">
            <a:extLst>
              <a:ext uri="{FF2B5EF4-FFF2-40B4-BE49-F238E27FC236}">
                <a16:creationId xmlns:a16="http://schemas.microsoft.com/office/drawing/2014/main" id="{F840030B-0B30-1345-0E04-4E355328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66" b="33483"/>
          <a:stretch/>
        </p:blipFill>
        <p:spPr>
          <a:xfrm>
            <a:off x="3164455" y="2173305"/>
            <a:ext cx="5772247" cy="15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Content Placeholder 8" descr="A glass building with plants growing on it&#10;&#10;Description automatically generated">
            <a:extLst>
              <a:ext uri="{FF2B5EF4-FFF2-40B4-BE49-F238E27FC236}">
                <a16:creationId xmlns:a16="http://schemas.microsoft.com/office/drawing/2014/main" id="{7C2B6FE0-B89E-4979-69F0-C53A3ECEB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708" r="2" b="9002"/>
          <a:stretch/>
        </p:blipFill>
        <p:spPr>
          <a:xfrm>
            <a:off x="4466484" y="-205509"/>
            <a:ext cx="7704667" cy="706581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1D39C-975A-F118-848F-B8F64C4B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567-0BDB-F588-1FD0-CA43D2944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212" y="4412974"/>
            <a:ext cx="4162357" cy="157618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pc="150">
                <a:solidFill>
                  <a:schemeClr val="tx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A Hydroponic farm that can be built and managed by individuals in low dense suburban communities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C08AB-8C0D-5CDC-E6EC-14A20919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307" y="617415"/>
            <a:ext cx="3559711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150">
                <a:solidFill>
                  <a:srgbClr val="FFFFFF"/>
                </a:solidFill>
              </a:rPr>
              <a:t>1/9/2023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C85B6-1525-236B-4655-8F61528A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r"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1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8C657C2-EC00-440D-8A5F-70709966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4937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2E59B97-22BB-4B21-A9FA-03420C05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02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979426-C6FD-4460-83C7-21632A5C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5863" y="0"/>
            <a:ext cx="4546360" cy="30837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737DC92-56B9-4937-AE19-D0092C88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71145"/>
            <a:ext cx="4212546" cy="5186855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82ED9FA9-D215-4E4B-AC03-F103CF5EF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27554"/>
            <a:ext cx="4611389" cy="5530446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4F7307B-EE3B-4DDF-BA3E-2446D7BA8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0060"/>
            <a:ext cx="4406602" cy="5337940"/>
          </a:xfrm>
          <a:custGeom>
            <a:avLst/>
            <a:gdLst>
              <a:gd name="connsiteX0" fmla="*/ 812878 w 4029221"/>
              <a:gd name="connsiteY0" fmla="*/ 840 h 5265194"/>
              <a:gd name="connsiteX1" fmla="*/ 960980 w 4029221"/>
              <a:gd name="connsiteY1" fmla="*/ 1442 h 5265194"/>
              <a:gd name="connsiteX2" fmla="*/ 2216856 w 4029221"/>
              <a:gd name="connsiteY2" fmla="*/ 376120 h 5265194"/>
              <a:gd name="connsiteX3" fmla="*/ 3687427 w 4029221"/>
              <a:gd name="connsiteY3" fmla="*/ 4778650 h 5265194"/>
              <a:gd name="connsiteX4" fmla="*/ 3267677 w 4029221"/>
              <a:gd name="connsiteY4" fmla="*/ 5245601 h 5265194"/>
              <a:gd name="connsiteX5" fmla="*/ 3237167 w 4029221"/>
              <a:gd name="connsiteY5" fmla="*/ 5265194 h 5265194"/>
              <a:gd name="connsiteX6" fmla="*/ 0 w 4029221"/>
              <a:gd name="connsiteY6" fmla="*/ 5265194 h 5265194"/>
              <a:gd name="connsiteX7" fmla="*/ 0 w 4029221"/>
              <a:gd name="connsiteY7" fmla="*/ 162790 h 5265194"/>
              <a:gd name="connsiteX8" fmla="*/ 58408 w 4029221"/>
              <a:gd name="connsiteY8" fmla="*/ 139352 h 5265194"/>
              <a:gd name="connsiteX9" fmla="*/ 812878 w 4029221"/>
              <a:gd name="connsiteY9" fmla="*/ 840 h 526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9221" h="5265194">
                <a:moveTo>
                  <a:pt x="812878" y="840"/>
                </a:moveTo>
                <a:cubicBezTo>
                  <a:pt x="862065" y="-449"/>
                  <a:pt x="911443" y="-258"/>
                  <a:pt x="960980" y="1442"/>
                </a:cubicBezTo>
                <a:cubicBezTo>
                  <a:pt x="1374507" y="15631"/>
                  <a:pt x="1799140" y="134952"/>
                  <a:pt x="2216856" y="376120"/>
                </a:cubicBezTo>
                <a:cubicBezTo>
                  <a:pt x="3710806" y="1238652"/>
                  <a:pt x="4537261" y="3306696"/>
                  <a:pt x="3687427" y="4778650"/>
                </a:cubicBezTo>
                <a:cubicBezTo>
                  <a:pt x="3567917" y="4985647"/>
                  <a:pt x="3426282" y="5131074"/>
                  <a:pt x="3267677" y="5245601"/>
                </a:cubicBezTo>
                <a:lnTo>
                  <a:pt x="3237167" y="5265194"/>
                </a:lnTo>
                <a:lnTo>
                  <a:pt x="0" y="5265194"/>
                </a:lnTo>
                <a:lnTo>
                  <a:pt x="0" y="162790"/>
                </a:lnTo>
                <a:lnTo>
                  <a:pt x="58408" y="139352"/>
                </a:lnTo>
                <a:cubicBezTo>
                  <a:pt x="301661" y="55163"/>
                  <a:pt x="554646" y="7607"/>
                  <a:pt x="812878" y="8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3" name="Picture Placeholder 32" descr="A green plant in a glass container&#10;&#10;Description automatically generated with medium confidence">
            <a:extLst>
              <a:ext uri="{FF2B5EF4-FFF2-40B4-BE49-F238E27FC236}">
                <a16:creationId xmlns:a16="http://schemas.microsoft.com/office/drawing/2014/main" id="{A41708FE-6C01-E57C-1F5E-333E9B56A0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3009" r="-3" b="26945"/>
          <a:stretch/>
        </p:blipFill>
        <p:spPr>
          <a:xfrm>
            <a:off x="3657599" y="2"/>
            <a:ext cx="3392905" cy="2376547"/>
          </a:xfrm>
          <a:custGeom>
            <a:avLst/>
            <a:gdLst/>
            <a:ahLst/>
            <a:cxnLst/>
            <a:rect l="l" t="t" r="r" b="b"/>
            <a:pathLst>
              <a:path w="3484186" h="2440484">
                <a:moveTo>
                  <a:pt x="341018" y="0"/>
                </a:moveTo>
                <a:lnTo>
                  <a:pt x="3285181" y="0"/>
                </a:lnTo>
                <a:lnTo>
                  <a:pt x="3321562" y="74937"/>
                </a:lnTo>
                <a:cubicBezTo>
                  <a:pt x="3427818" y="322243"/>
                  <a:pt x="3484186" y="608579"/>
                  <a:pt x="3484186" y="914184"/>
                </a:cubicBezTo>
                <a:cubicBezTo>
                  <a:pt x="3484186" y="1109268"/>
                  <a:pt x="3428334" y="1265837"/>
                  <a:pt x="3303173" y="1421888"/>
                </a:cubicBezTo>
                <a:cubicBezTo>
                  <a:pt x="3172255" y="1585125"/>
                  <a:pt x="2975540" y="1735475"/>
                  <a:pt x="2767237" y="1894635"/>
                </a:cubicBezTo>
                <a:cubicBezTo>
                  <a:pt x="2728806" y="1923966"/>
                  <a:pt x="2689104" y="1954332"/>
                  <a:pt x="2649403" y="1985068"/>
                </a:cubicBezTo>
                <a:cubicBezTo>
                  <a:pt x="2294030" y="2260140"/>
                  <a:pt x="2034660" y="2440484"/>
                  <a:pt x="1681157" y="2440484"/>
                </a:cubicBezTo>
                <a:cubicBezTo>
                  <a:pt x="1142528" y="2440484"/>
                  <a:pt x="761064" y="2219109"/>
                  <a:pt x="405691" y="1700219"/>
                </a:cubicBezTo>
                <a:cubicBezTo>
                  <a:pt x="359186" y="1632303"/>
                  <a:pt x="313726" y="1570535"/>
                  <a:pt x="269763" y="1510839"/>
                </a:cubicBezTo>
                <a:cubicBezTo>
                  <a:pt x="87553" y="1263318"/>
                  <a:pt x="0" y="1134597"/>
                  <a:pt x="0" y="914184"/>
                </a:cubicBezTo>
                <a:cubicBezTo>
                  <a:pt x="0" y="695327"/>
                  <a:pt x="54880" y="479135"/>
                  <a:pt x="162994" y="271610"/>
                </a:cubicBezTo>
                <a:cubicBezTo>
                  <a:pt x="189444" y="220858"/>
                  <a:pt x="218734" y="171179"/>
                  <a:pt x="250799" y="122658"/>
                </a:cubicBezTo>
                <a:close/>
              </a:path>
            </a:pathLst>
          </a:custGeom>
        </p:spPr>
      </p:pic>
      <p:pic>
        <p:nvPicPr>
          <p:cNvPr id="62" name="Picture Placeholder 61" descr="A group of plants growing in a room&#10;&#10;Description automatically generated">
            <a:extLst>
              <a:ext uri="{FF2B5EF4-FFF2-40B4-BE49-F238E27FC236}">
                <a16:creationId xmlns:a16="http://schemas.microsoft.com/office/drawing/2014/main" id="{08CC1D46-08B2-6D37-B9EA-28E47DF0E3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0876" r="-4" b="-4"/>
          <a:stretch/>
        </p:blipFill>
        <p:spPr>
          <a:xfrm>
            <a:off x="20" y="1841412"/>
            <a:ext cx="3979197" cy="5016586"/>
          </a:xfrm>
          <a:custGeom>
            <a:avLst/>
            <a:gdLst/>
            <a:ahLst/>
            <a:cxnLst/>
            <a:rect l="l" t="t" r="r" b="b"/>
            <a:pathLst>
              <a:path w="3958391" h="4808550">
                <a:moveTo>
                  <a:pt x="1130737" y="1268"/>
                </a:moveTo>
                <a:cubicBezTo>
                  <a:pt x="1511837" y="13752"/>
                  <a:pt x="1903175" y="118732"/>
                  <a:pt x="2288137" y="330915"/>
                </a:cubicBezTo>
                <a:cubicBezTo>
                  <a:pt x="3664944" y="1089786"/>
                  <a:pt x="4426594" y="2909285"/>
                  <a:pt x="3643399" y="4204334"/>
                </a:cubicBezTo>
                <a:cubicBezTo>
                  <a:pt x="3459833" y="4507867"/>
                  <a:pt x="3219629" y="4660926"/>
                  <a:pt x="2944782" y="4788439"/>
                </a:cubicBezTo>
                <a:lnTo>
                  <a:pt x="2899152" y="4808550"/>
                </a:lnTo>
                <a:lnTo>
                  <a:pt x="0" y="4808550"/>
                </a:lnTo>
                <a:lnTo>
                  <a:pt x="0" y="244579"/>
                </a:lnTo>
                <a:lnTo>
                  <a:pt x="77902" y="207282"/>
                </a:lnTo>
                <a:cubicBezTo>
                  <a:pt x="409697" y="62291"/>
                  <a:pt x="765516" y="-10694"/>
                  <a:pt x="1130737" y="1268"/>
                </a:cubicBezTo>
                <a:close/>
              </a:path>
            </a:pathLst>
          </a:custGeom>
        </p:spPr>
      </p:pic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3D6FC86-C97D-41F7-9F69-5FD01EA5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577" y="-1"/>
            <a:ext cx="4366423" cy="3629533"/>
          </a:xfrm>
          <a:custGeom>
            <a:avLst/>
            <a:gdLst>
              <a:gd name="connsiteX0" fmla="*/ 305212 w 4069058"/>
              <a:gd name="connsiteY0" fmla="*/ 0 h 3547008"/>
              <a:gd name="connsiteX1" fmla="*/ 4069058 w 4069058"/>
              <a:gd name="connsiteY1" fmla="*/ 0 h 3547008"/>
              <a:gd name="connsiteX2" fmla="*/ 4069058 w 4069058"/>
              <a:gd name="connsiteY2" fmla="*/ 2865785 h 3547008"/>
              <a:gd name="connsiteX3" fmla="*/ 3996814 w 4069058"/>
              <a:gd name="connsiteY3" fmla="*/ 2947457 h 3547008"/>
              <a:gd name="connsiteX4" fmla="*/ 2732780 w 4069058"/>
              <a:gd name="connsiteY4" fmla="*/ 3541640 h 3547008"/>
              <a:gd name="connsiteX5" fmla="*/ 1317550 w 4069058"/>
              <a:gd name="connsiteY5" fmla="*/ 3015110 h 3547008"/>
              <a:gd name="connsiteX6" fmla="*/ 1140977 w 4069058"/>
              <a:gd name="connsiteY6" fmla="*/ 2901419 h 3547008"/>
              <a:gd name="connsiteX7" fmla="*/ 330269 w 4069058"/>
              <a:gd name="connsiteY7" fmla="*/ 2297252 h 3547008"/>
              <a:gd name="connsiteX8" fmla="*/ 13299 w 4069058"/>
              <a:gd name="connsiteY8" fmla="*/ 1599966 h 3547008"/>
              <a:gd name="connsiteX9" fmla="*/ 217457 w 4069058"/>
              <a:gd name="connsiteY9" fmla="*/ 178659 h 354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9058" h="3547008">
                <a:moveTo>
                  <a:pt x="305212" y="0"/>
                </a:moveTo>
                <a:lnTo>
                  <a:pt x="4069058" y="0"/>
                </a:lnTo>
                <a:lnTo>
                  <a:pt x="4069058" y="2865785"/>
                </a:lnTo>
                <a:lnTo>
                  <a:pt x="3996814" y="2947457"/>
                </a:lnTo>
                <a:cubicBezTo>
                  <a:pt x="3654887" y="3311545"/>
                  <a:pt x="3252443" y="3496175"/>
                  <a:pt x="2732780" y="3541640"/>
                </a:cubicBezTo>
                <a:cubicBezTo>
                  <a:pt x="2236701" y="3585041"/>
                  <a:pt x="1850359" y="3361306"/>
                  <a:pt x="1317550" y="3015110"/>
                </a:cubicBezTo>
                <a:cubicBezTo>
                  <a:pt x="1258026" y="2976425"/>
                  <a:pt x="1198546" y="2938265"/>
                  <a:pt x="1140977" y="2901419"/>
                </a:cubicBezTo>
                <a:cubicBezTo>
                  <a:pt x="828927" y="2701433"/>
                  <a:pt x="534230" y="2512513"/>
                  <a:pt x="330269" y="2297252"/>
                </a:cubicBezTo>
                <a:cubicBezTo>
                  <a:pt x="135278" y="2091465"/>
                  <a:pt x="37487" y="1876435"/>
                  <a:pt x="13299" y="1599966"/>
                </a:cubicBezTo>
                <a:cubicBezTo>
                  <a:pt x="-32170" y="1080250"/>
                  <a:pt x="39709" y="589889"/>
                  <a:pt x="217457" y="17865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149BA8E-E6C8-4AD3-9570-48F8A1AC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53663" y="0"/>
            <a:ext cx="3938337" cy="3321595"/>
          </a:xfrm>
          <a:custGeom>
            <a:avLst/>
            <a:gdLst>
              <a:gd name="connsiteX0" fmla="*/ 3466434 w 3872006"/>
              <a:gd name="connsiteY0" fmla="*/ 0 h 3321595"/>
              <a:gd name="connsiteX1" fmla="*/ 65800 w 3872006"/>
              <a:gd name="connsiteY1" fmla="*/ 0 h 3321595"/>
              <a:gd name="connsiteX2" fmla="*/ 0 w 3872006"/>
              <a:gd name="connsiteY2" fmla="*/ 59511 h 3321595"/>
              <a:gd name="connsiteX3" fmla="*/ 0 w 3872006"/>
              <a:gd name="connsiteY3" fmla="*/ 2518435 h 3321595"/>
              <a:gd name="connsiteX4" fmla="*/ 80122 w 3872006"/>
              <a:gd name="connsiteY4" fmla="*/ 2618704 h 3321595"/>
              <a:gd name="connsiteX5" fmla="*/ 1549501 w 3872006"/>
              <a:gd name="connsiteY5" fmla="*/ 3321595 h 3321595"/>
              <a:gd name="connsiteX6" fmla="*/ 2796711 w 3872006"/>
              <a:gd name="connsiteY6" fmla="*/ 2749441 h 3321595"/>
              <a:gd name="connsiteX7" fmla="*/ 2948494 w 3872006"/>
              <a:gd name="connsiteY7" fmla="*/ 2635829 h 3321595"/>
              <a:gd name="connsiteX8" fmla="*/ 3638840 w 3872006"/>
              <a:gd name="connsiteY8" fmla="*/ 2041901 h 3321595"/>
              <a:gd name="connsiteX9" fmla="*/ 3872006 w 3872006"/>
              <a:gd name="connsiteY9" fmla="*/ 1404055 h 3321595"/>
              <a:gd name="connsiteX10" fmla="*/ 3467973 w 3872006"/>
              <a:gd name="connsiteY10" fmla="*/ 1974 h 332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2006" h="3321595">
                <a:moveTo>
                  <a:pt x="3466434" y="0"/>
                </a:moveTo>
                <a:lnTo>
                  <a:pt x="65800" y="0"/>
                </a:lnTo>
                <a:lnTo>
                  <a:pt x="0" y="59511"/>
                </a:lnTo>
                <a:lnTo>
                  <a:pt x="0" y="2518435"/>
                </a:lnTo>
                <a:lnTo>
                  <a:pt x="80122" y="2618704"/>
                </a:lnTo>
                <a:cubicBezTo>
                  <a:pt x="490323" y="3108658"/>
                  <a:pt x="942414" y="3321595"/>
                  <a:pt x="1549501" y="3321595"/>
                </a:cubicBezTo>
                <a:cubicBezTo>
                  <a:pt x="2004852" y="3321595"/>
                  <a:pt x="2338950" y="3095023"/>
                  <a:pt x="2796711" y="2749441"/>
                </a:cubicBezTo>
                <a:cubicBezTo>
                  <a:pt x="2847850" y="2710827"/>
                  <a:pt x="2898991" y="2672676"/>
                  <a:pt x="2948494" y="2635829"/>
                </a:cubicBezTo>
                <a:cubicBezTo>
                  <a:pt x="3216812" y="2435869"/>
                  <a:pt x="3470203" y="2246981"/>
                  <a:pt x="3638840" y="2041901"/>
                </a:cubicBezTo>
                <a:cubicBezTo>
                  <a:pt x="3800062" y="1845849"/>
                  <a:pt x="3872006" y="1649145"/>
                  <a:pt x="3872006" y="1404055"/>
                </a:cubicBezTo>
                <a:cubicBezTo>
                  <a:pt x="3872006" y="866538"/>
                  <a:pt x="3729694" y="376466"/>
                  <a:pt x="3467973" y="197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FDA5EA15-015B-4C5B-86F1-E15E6C34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71504" y="0"/>
            <a:ext cx="4120496" cy="3411460"/>
          </a:xfrm>
          <a:custGeom>
            <a:avLst/>
            <a:gdLst>
              <a:gd name="connsiteX0" fmla="*/ 3564894 w 3904481"/>
              <a:gd name="connsiteY0" fmla="*/ 0 h 3411460"/>
              <a:gd name="connsiteX1" fmla="*/ 0 w 3904481"/>
              <a:gd name="connsiteY1" fmla="*/ 0 h 3411460"/>
              <a:gd name="connsiteX2" fmla="*/ 0 w 3904481"/>
              <a:gd name="connsiteY2" fmla="*/ 2659993 h 3411460"/>
              <a:gd name="connsiteX3" fmla="*/ 1876 w 3904481"/>
              <a:gd name="connsiteY3" fmla="*/ 2662425 h 3411460"/>
              <a:gd name="connsiteX4" fmla="*/ 1514161 w 3904481"/>
              <a:gd name="connsiteY4" fmla="*/ 3411460 h 3411460"/>
              <a:gd name="connsiteX5" fmla="*/ 2797788 w 3904481"/>
              <a:gd name="connsiteY5" fmla="*/ 2801744 h 3411460"/>
              <a:gd name="connsiteX6" fmla="*/ 2954004 w 3904481"/>
              <a:gd name="connsiteY6" fmla="*/ 2680673 h 3411460"/>
              <a:gd name="connsiteX7" fmla="*/ 3664508 w 3904481"/>
              <a:gd name="connsiteY7" fmla="*/ 2047754 h 3411460"/>
              <a:gd name="connsiteX8" fmla="*/ 3904481 w 3904481"/>
              <a:gd name="connsiteY8" fmla="*/ 1368033 h 3411460"/>
              <a:gd name="connsiteX9" fmla="*/ 3596499 w 3904481"/>
              <a:gd name="connsiteY9" fmla="*/ 52268 h 34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4481" h="3411460">
                <a:moveTo>
                  <a:pt x="3564894" y="0"/>
                </a:moveTo>
                <a:lnTo>
                  <a:pt x="0" y="0"/>
                </a:lnTo>
                <a:lnTo>
                  <a:pt x="0" y="2659993"/>
                </a:lnTo>
                <a:lnTo>
                  <a:pt x="1876" y="2662425"/>
                </a:lnTo>
                <a:cubicBezTo>
                  <a:pt x="424055" y="3184544"/>
                  <a:pt x="889346" y="3411460"/>
                  <a:pt x="1514161" y="3411460"/>
                </a:cubicBezTo>
                <a:cubicBezTo>
                  <a:pt x="1982808" y="3411460"/>
                  <a:pt x="2326661" y="3170014"/>
                  <a:pt x="2797788" y="2801744"/>
                </a:cubicBezTo>
                <a:cubicBezTo>
                  <a:pt x="2850420" y="2760595"/>
                  <a:pt x="2903054" y="2719940"/>
                  <a:pt x="2954004" y="2680673"/>
                </a:cubicBezTo>
                <a:cubicBezTo>
                  <a:pt x="3230156" y="2467586"/>
                  <a:pt x="3490946" y="2266297"/>
                  <a:pt x="3664508" y="2047754"/>
                </a:cubicBezTo>
                <a:cubicBezTo>
                  <a:pt x="3830437" y="1838832"/>
                  <a:pt x="3904481" y="1629214"/>
                  <a:pt x="3904481" y="1368033"/>
                </a:cubicBezTo>
                <a:cubicBezTo>
                  <a:pt x="3904481" y="877057"/>
                  <a:pt x="3796872" y="423228"/>
                  <a:pt x="3596499" y="52268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350" y="3321595"/>
            <a:ext cx="5546431" cy="1123182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Why Hydroponic</a:t>
            </a:r>
          </a:p>
        </p:txBody>
      </p:sp>
      <p:pic>
        <p:nvPicPr>
          <p:cNvPr id="13" name="Picture Placeholder 12" descr="A window with plants in it&#10;&#10;Description automatically generated">
            <a:extLst>
              <a:ext uri="{FF2B5EF4-FFF2-40B4-BE49-F238E27FC236}">
                <a16:creationId xmlns:a16="http://schemas.microsoft.com/office/drawing/2014/main" id="{3BF1453E-D887-0EC8-8A05-5C80FBE026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3797" r="2" b="12031"/>
          <a:stretch/>
        </p:blipFill>
        <p:spPr>
          <a:xfrm>
            <a:off x="8566485" y="1"/>
            <a:ext cx="3625516" cy="3051729"/>
          </a:xfrm>
          <a:custGeom>
            <a:avLst/>
            <a:gdLst/>
            <a:ahLst/>
            <a:cxnLst/>
            <a:rect l="l" t="t" r="r" b="b"/>
            <a:pathLst>
              <a:path w="3577083" h="3010961">
                <a:moveTo>
                  <a:pt x="525796" y="0"/>
                </a:moveTo>
                <a:lnTo>
                  <a:pt x="3083618" y="0"/>
                </a:lnTo>
                <a:lnTo>
                  <a:pt x="3238848" y="113681"/>
                </a:lnTo>
                <a:cubicBezTo>
                  <a:pt x="3347378" y="200626"/>
                  <a:pt x="3444292" y="293564"/>
                  <a:pt x="3528988" y="391785"/>
                </a:cubicBezTo>
                <a:lnTo>
                  <a:pt x="3577083" y="453516"/>
                </a:lnTo>
                <a:lnTo>
                  <a:pt x="3577083" y="2083461"/>
                </a:lnTo>
                <a:lnTo>
                  <a:pt x="3549828" y="2118637"/>
                </a:lnTo>
                <a:cubicBezTo>
                  <a:pt x="3524255" y="2152065"/>
                  <a:pt x="3498324" y="2186586"/>
                  <a:pt x="3472099" y="2222744"/>
                </a:cubicBezTo>
                <a:cubicBezTo>
                  <a:pt x="3071290" y="2775245"/>
                  <a:pt x="2641053" y="3010961"/>
                  <a:pt x="2033556" y="3010961"/>
                </a:cubicBezTo>
                <a:cubicBezTo>
                  <a:pt x="1634857" y="3010961"/>
                  <a:pt x="1342325" y="2818935"/>
                  <a:pt x="941515" y="2526044"/>
                </a:cubicBezTo>
                <a:cubicBezTo>
                  <a:pt x="896738" y="2493317"/>
                  <a:pt x="851961" y="2460984"/>
                  <a:pt x="808615" y="2429754"/>
                </a:cubicBezTo>
                <a:cubicBezTo>
                  <a:pt x="573680" y="2260282"/>
                  <a:pt x="351814" y="2100194"/>
                  <a:pt x="204156" y="1926383"/>
                </a:cubicBezTo>
                <a:cubicBezTo>
                  <a:pt x="62993" y="1760224"/>
                  <a:pt x="0" y="1593511"/>
                  <a:pt x="0" y="1385790"/>
                </a:cubicBezTo>
                <a:cubicBezTo>
                  <a:pt x="0" y="865148"/>
                  <a:pt x="162751" y="397028"/>
                  <a:pt x="458321" y="6762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351" y="4444778"/>
            <a:ext cx="5546432" cy="1626083"/>
          </a:xfr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100" spc="150"/>
              <a:t>Cut Back on water usage by a quarter</a:t>
            </a:r>
          </a:p>
          <a:p>
            <a:pPr indent="-28575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100" spc="150"/>
              <a:t>Monitor and harvest crops in controlled and measured environment</a:t>
            </a:r>
          </a:p>
          <a:p>
            <a:pPr indent="-285750"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100" spc="150"/>
              <a:t>5 sq meter required to harvest 250 – 600 Kg of tomatoes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1E6C9135-E2D2-46B9-A009-739CE87E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40633" y="6170491"/>
            <a:ext cx="1650177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150"/>
              <a:t>2/3/20XX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/>
              <a:pPr algn="l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F05B44-9F06-06F0-6AA9-A71B54C00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32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F12CF-41FB-49C7-5BD7-D70F35B1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0240" y="6170490"/>
            <a:ext cx="5667375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A2FBB-5BBF-FDDA-EAF7-FBEE4AF6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150">
                <a:solidFill>
                  <a:srgbClr val="FFFFFF"/>
                </a:solidFill>
              </a:rPr>
              <a:t>2/3/20XX</a:t>
            </a:r>
          </a:p>
        </p:txBody>
      </p:sp>
    </p:spTree>
    <p:extLst>
      <p:ext uri="{BB962C8B-B14F-4D97-AF65-F5344CB8AC3E}">
        <p14:creationId xmlns:p14="http://schemas.microsoft.com/office/powerpoint/2010/main" val="227919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E584C8FB-6B5D-AB17-D7A0-29E62B44A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311" y="463254"/>
            <a:ext cx="9756112" cy="104686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/>
              <a:t>Our Platform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4CFC0-6C7C-8C24-72DB-1717AE0B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7960" y="5779929"/>
            <a:ext cx="1990943" cy="320504"/>
          </a:xfrm>
        </p:spPr>
        <p:txBody>
          <a:bodyPr/>
          <a:lstStyle/>
          <a:p>
            <a:pPr defTabSz="640080">
              <a:spcAft>
                <a:spcPts val="600"/>
              </a:spcAft>
            </a:pPr>
            <a:r>
              <a:rPr lang="en-US" sz="77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2/3/20XX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4FA4-BC97-F34B-8300-442B05E6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4045" y="5781127"/>
            <a:ext cx="543588" cy="320504"/>
          </a:xfrm>
        </p:spPr>
        <p:txBody>
          <a:bodyPr/>
          <a:lstStyle/>
          <a:p>
            <a:pPr defTabSz="640080">
              <a:spcAft>
                <a:spcPts val="600"/>
              </a:spcAft>
            </a:pPr>
            <a:fld id="{FAEF9944-A4F6-4C59-AEBD-678D6480B8EA}" type="slidenum">
              <a:rPr lang="en-US" sz="112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33C793-0DCB-768C-7D81-D446E60F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27" y="1714732"/>
            <a:ext cx="2051235" cy="4443247"/>
          </a:xfrm>
          <a:prstGeom prst="rect">
            <a:avLst/>
          </a:prstGeom>
        </p:spPr>
      </p:pic>
      <p:pic>
        <p:nvPicPr>
          <p:cNvPr id="19" name="Picture 18" descr="A screenshot of a food delivery application&#10;&#10;Description automatically generated">
            <a:extLst>
              <a:ext uri="{FF2B5EF4-FFF2-40B4-BE49-F238E27FC236}">
                <a16:creationId xmlns:a16="http://schemas.microsoft.com/office/drawing/2014/main" id="{E0C3681C-94CA-EDB2-5D06-6CE3A331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758" y="1695791"/>
            <a:ext cx="2047641" cy="4436059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F17066AF-8DBD-910E-3189-27248C31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35" y="1695050"/>
            <a:ext cx="2047640" cy="4436058"/>
          </a:xfrm>
          <a:prstGeom prst="rect">
            <a:avLst/>
          </a:prstGeom>
        </p:spPr>
      </p:pic>
      <p:pic>
        <p:nvPicPr>
          <p:cNvPr id="22" name="Picture 21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F86649E6-414E-795F-32E1-719C5A90C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55" y="1755961"/>
            <a:ext cx="2051235" cy="4436058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72A3FCF5-C94F-189C-8C43-44AD56AA5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880" y="1697524"/>
            <a:ext cx="2042142" cy="44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AF5D-1A0F-A706-5DE7-F4B1FD35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model</a:t>
            </a:r>
            <a:endParaRPr lang="en-A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A1880C-A34E-4D14-D19B-B74E2AC06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Revenue Stream</a:t>
            </a:r>
            <a:endParaRPr lang="en-A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BF816A-DBE1-6EBB-0A94-6C5839647F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3210" indent="-283210"/>
            <a:r>
              <a:rPr lang="en-US" b="1">
                <a:ea typeface="+mn-lt"/>
                <a:cs typeface="+mn-lt"/>
              </a:rPr>
              <a:t>Subscription </a:t>
            </a:r>
            <a:r>
              <a:rPr lang="en-US">
                <a:ea typeface="+mn-lt"/>
                <a:cs typeface="+mn-lt"/>
              </a:rPr>
              <a:t>to</a:t>
            </a:r>
            <a:r>
              <a:rPr lang="en-US">
                <a:ea typeface="Meiryo"/>
              </a:rPr>
              <a:t> use our Dashboard</a:t>
            </a:r>
          </a:p>
          <a:p>
            <a:pPr marL="283210" indent="-283210"/>
            <a:r>
              <a:rPr lang="en-US" b="1"/>
              <a:t>Retail</a:t>
            </a:r>
            <a:r>
              <a:rPr lang="en-US"/>
              <a:t> of Booth and its food products</a:t>
            </a:r>
            <a:endParaRPr lang="en-US">
              <a:ea typeface="Meiryo"/>
            </a:endParaRPr>
          </a:p>
          <a:p>
            <a:pPr marL="283210" indent="-283210"/>
            <a:r>
              <a:rPr lang="en-US" b="1"/>
              <a:t>Maintenance</a:t>
            </a:r>
            <a:r>
              <a:rPr lang="en-US"/>
              <a:t> and upkeep of Green booth</a:t>
            </a:r>
            <a:endParaRPr lang="en-AE">
              <a:ea typeface="Meiryo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2F08F9C-65DF-2976-070A-D6C33EDC2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Key Partners</a:t>
            </a:r>
            <a:endParaRPr lang="en-A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26587E-6173-8533-2CDA-62D8546A52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Local Governments</a:t>
            </a:r>
          </a:p>
          <a:p>
            <a:r>
              <a:rPr lang="en-AE"/>
              <a:t>Hotels and Retail chains</a:t>
            </a:r>
          </a:p>
          <a:p>
            <a:endParaRPr lang="en-A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914EDA-1333-6D28-2B7A-46403E5E0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Scalability</a:t>
            </a:r>
            <a:endParaRPr lang="en-A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675F74-1039-D28F-707C-FAC1D4993D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Expand to Developing Countries with underdeveloped agricultural sector</a:t>
            </a:r>
          </a:p>
          <a:p>
            <a:r>
              <a:rPr lang="en-US"/>
              <a:t>Can build up strategic food reserve for countries</a:t>
            </a:r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0CC6-0D07-517B-EC9E-4122FCAB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70984-DBBC-F506-B2E8-A791747F7E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3EC28-909F-EE14-9DF0-89745D59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19" name="Picture Placeholder 18" descr="A plant growing in a room&#10;&#10;Description automatically generated">
            <a:extLst>
              <a:ext uri="{FF2B5EF4-FFF2-40B4-BE49-F238E27FC236}">
                <a16:creationId xmlns:a16="http://schemas.microsoft.com/office/drawing/2014/main" id="{E30894AC-E775-7DEF-F3AC-F2C4A2313B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988" r="8988"/>
          <a:stretch>
            <a:fillRect/>
          </a:stretch>
        </p:blipFill>
        <p:spPr>
          <a:xfrm>
            <a:off x="9747779" y="1"/>
            <a:ext cx="2444068" cy="1999713"/>
          </a:xfrm>
        </p:spPr>
      </p:pic>
    </p:spTree>
    <p:extLst>
      <p:ext uri="{BB962C8B-B14F-4D97-AF65-F5344CB8AC3E}">
        <p14:creationId xmlns:p14="http://schemas.microsoft.com/office/powerpoint/2010/main" val="153036733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Application>Microsoft Office PowerPoint</Application>
  <PresentationFormat>Widescreen</PresentationFormat>
  <Slides>12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SketchLinesVTI</vt:lpstr>
      <vt:lpstr>Green Booth</vt:lpstr>
      <vt:lpstr>The Journey of a Tomato</vt:lpstr>
      <vt:lpstr>The Tomato Journey</vt:lpstr>
      <vt:lpstr>The Underling Numbers</vt:lpstr>
      <vt:lpstr>Our Solution</vt:lpstr>
      <vt:lpstr>Why Hydroponic</vt:lpstr>
      <vt:lpstr>PowerPoint Presentation</vt:lpstr>
      <vt:lpstr>Our Platform</vt:lpstr>
      <vt:lpstr>Business model</vt:lpstr>
      <vt:lpstr>Business Model​</vt:lpstr>
      <vt:lpstr>Impact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Booth</dc:title>
  <dc:creator>Ahmed Mahdy Mahmoud Yassin Hassan</dc:creator>
  <cp:revision>135</cp:revision>
  <dcterms:created xsi:type="dcterms:W3CDTF">2023-08-30T19:19:22Z</dcterms:created>
  <dcterms:modified xsi:type="dcterms:W3CDTF">2023-08-31T10:00:50Z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